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43"/>
  </p:notesMasterIdLst>
  <p:handoutMasterIdLst>
    <p:handoutMasterId r:id="rId44"/>
  </p:handoutMasterIdLst>
  <p:sldIdLst>
    <p:sldId id="256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300" r:id="rId39"/>
    <p:sldId id="301" r:id="rId40"/>
    <p:sldId id="302" r:id="rId41"/>
    <p:sldId id="303" r:id="rId4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82" d="100"/>
          <a:sy n="82" d="100"/>
        </p:scale>
        <p:origin x="820" y="52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viewProps" Target="view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January 8, 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r>
              <a:t>2019 Independent Medical Sales Representative Survey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Monday, January 06, 2020</a:t>
            </a:r>
          </a:p>
        </p:txBody>
      </p:sp>
      <p:pic>
        <p:nvPicPr>
          <p:cNvPr id="5" name="Picture 4" descr="A picture containing toy&#10;&#10;Description automatically generated">
            <a:extLst>
              <a:ext uri="{FF2B5EF4-FFF2-40B4-BE49-F238E27FC236}">
                <a16:creationId xmlns:a16="http://schemas.microsoft.com/office/drawing/2014/main" id="{5AE19F21-7999-4FFF-B4EE-39F2BCF333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980" y="657710"/>
            <a:ext cx="1914040" cy="19140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5</a:t>
            </a:r>
            <a:r>
              <a:rPr dirty="0"/>
              <a:t>: Ha</a:t>
            </a:r>
            <a:r>
              <a:rPr lang="en-US" dirty="0"/>
              <a:t>s a</a:t>
            </a:r>
            <a:r>
              <a:rPr dirty="0"/>
              <a:t> </a:t>
            </a:r>
            <a:r>
              <a:rPr lang="en-US" dirty="0"/>
              <a:t>Vendor </a:t>
            </a:r>
            <a:r>
              <a:rPr dirty="0"/>
              <a:t>ever NOT </a:t>
            </a:r>
            <a:r>
              <a:rPr lang="en-US" dirty="0"/>
              <a:t>paid you ?</a:t>
            </a:r>
            <a:endParaRPr dirty="0"/>
          </a:p>
        </p:txBody>
      </p:sp>
      <p:pic>
        <p:nvPicPr>
          <p:cNvPr id="4" name="Picture 3" descr="chart35076333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795E643B-4A07-4AA1-B4EB-1E6D313BD7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Q5: Has a Vendor ever NOT paid you ?</a:t>
            </a:r>
            <a:endParaRPr dirty="0"/>
          </a:p>
        </p:txBody>
      </p:sp>
      <p:pic>
        <p:nvPicPr>
          <p:cNvPr id="4" name="Picture 3" descr="table3507633340.png"/>
          <p:cNvPicPr>
            <a:picLocks noChangeAspect="1"/>
          </p:cNvPicPr>
          <p:nvPr/>
        </p:nvPicPr>
        <p:blipFill rotWithShape="1">
          <a:blip r:embed="rId2"/>
          <a:srcRect r="23127" b="17264"/>
          <a:stretch/>
        </p:blipFill>
        <p:spPr>
          <a:xfrm>
            <a:off x="2158799" y="1498491"/>
            <a:ext cx="4142274" cy="1073259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4A97A312-CD8C-407C-A880-F1A8C1BED7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Q6: Has a Distributor ever NOT paid you ?</a:t>
            </a:r>
            <a:endParaRPr dirty="0"/>
          </a:p>
        </p:txBody>
      </p:sp>
      <p:pic>
        <p:nvPicPr>
          <p:cNvPr id="4" name="Picture 3" descr="chart35076429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2D7A7FBF-D11A-4F91-82FC-406A17B95F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Q6: Has a Distributor ever NOT paid you ?</a:t>
            </a:r>
            <a:endParaRPr dirty="0"/>
          </a:p>
        </p:txBody>
      </p:sp>
      <p:pic>
        <p:nvPicPr>
          <p:cNvPr id="4" name="Picture 3" descr="table3507642950.png"/>
          <p:cNvPicPr>
            <a:picLocks noChangeAspect="1"/>
          </p:cNvPicPr>
          <p:nvPr/>
        </p:nvPicPr>
        <p:blipFill rotWithShape="1">
          <a:blip r:embed="rId2"/>
          <a:srcRect r="23558" b="17264"/>
          <a:stretch/>
        </p:blipFill>
        <p:spPr>
          <a:xfrm>
            <a:off x="2165535" y="1498491"/>
            <a:ext cx="4119027" cy="1073259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717420D8-A888-4CDE-8B99-9FFEE1EAD9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7</a:t>
            </a:r>
            <a:r>
              <a:rPr dirty="0"/>
              <a:t>: Do you connect with your Prospects </a:t>
            </a:r>
            <a:r>
              <a:rPr lang="en-US" dirty="0"/>
              <a:t>through</a:t>
            </a:r>
            <a:r>
              <a:rPr dirty="0"/>
              <a:t> Social Media ?</a:t>
            </a:r>
          </a:p>
        </p:txBody>
      </p:sp>
      <p:pic>
        <p:nvPicPr>
          <p:cNvPr id="4" name="Picture 3" descr="chart35077131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356428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B2141F86-ED10-427E-BD44-C751D0107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Q7: Do you connect with your Prospects through Social Media ?</a:t>
            </a:r>
            <a:endParaRPr dirty="0"/>
          </a:p>
        </p:txBody>
      </p:sp>
      <p:pic>
        <p:nvPicPr>
          <p:cNvPr id="4" name="Picture 3" descr="table3507713140.png"/>
          <p:cNvPicPr>
            <a:picLocks noChangeAspect="1"/>
          </p:cNvPicPr>
          <p:nvPr/>
        </p:nvPicPr>
        <p:blipFill rotWithShape="1">
          <a:blip r:embed="rId2"/>
          <a:srcRect r="21113" b="14760"/>
          <a:stretch/>
        </p:blipFill>
        <p:spPr>
          <a:xfrm>
            <a:off x="2104555" y="1551766"/>
            <a:ext cx="4250762" cy="1345448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62780843-1C49-4805-AB56-E5FC280D4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5" y="333381"/>
            <a:ext cx="8416681" cy="391272"/>
          </a:xfrm>
        </p:spPr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8</a:t>
            </a:r>
            <a:r>
              <a:rPr dirty="0"/>
              <a:t>: How many face to face </a:t>
            </a:r>
            <a:r>
              <a:rPr lang="en-US" dirty="0"/>
              <a:t>interactions with HCPs do you have </a:t>
            </a:r>
            <a:r>
              <a:rPr dirty="0"/>
              <a:t>per week ?</a:t>
            </a:r>
          </a:p>
        </p:txBody>
      </p:sp>
      <p:pic>
        <p:nvPicPr>
          <p:cNvPr id="4" name="Picture 3" descr="chart35405706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356428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81335170-E131-40F9-A357-C007CE5D4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300444" cy="391272"/>
          </a:xfrm>
        </p:spPr>
        <p:txBody>
          <a:bodyPr>
            <a:normAutofit fontScale="90000"/>
          </a:bodyPr>
          <a:lstStyle/>
          <a:p>
            <a:r>
              <a:rPr lang="en-US" dirty="0"/>
              <a:t>Q8: How many face to face interactions with HCPs do you have per week ?</a:t>
            </a:r>
            <a:endParaRPr dirty="0"/>
          </a:p>
        </p:txBody>
      </p:sp>
      <p:pic>
        <p:nvPicPr>
          <p:cNvPr id="4" name="Picture 3" descr="table3540570690.png"/>
          <p:cNvPicPr>
            <a:picLocks noChangeAspect="1"/>
          </p:cNvPicPr>
          <p:nvPr/>
        </p:nvPicPr>
        <p:blipFill rotWithShape="1">
          <a:blip r:embed="rId2"/>
          <a:srcRect r="21688" b="14269"/>
          <a:stretch/>
        </p:blipFill>
        <p:spPr>
          <a:xfrm>
            <a:off x="2157786" y="1498491"/>
            <a:ext cx="4219766" cy="1353197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59617594-80A2-4411-9AEA-8EE16187E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9</a:t>
            </a:r>
            <a:r>
              <a:rPr dirty="0"/>
              <a:t>: Have you received any formal medical sales </a:t>
            </a:r>
            <a:r>
              <a:rPr lang="en-US" dirty="0"/>
              <a:t>t</a:t>
            </a:r>
            <a:r>
              <a:rPr dirty="0"/>
              <a:t>raining</a:t>
            </a:r>
            <a:r>
              <a:rPr lang="en-US" dirty="0"/>
              <a:t> ?</a:t>
            </a:r>
            <a:endParaRPr dirty="0"/>
          </a:p>
        </p:txBody>
      </p:sp>
      <p:pic>
        <p:nvPicPr>
          <p:cNvPr id="4" name="Picture 3" descr="chart35410502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77D70ECD-FF7E-4591-BC27-6913A4364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Q9: Have you received any formal medical sales training ?</a:t>
            </a:r>
            <a:endParaRPr dirty="0"/>
          </a:p>
        </p:txBody>
      </p:sp>
      <p:pic>
        <p:nvPicPr>
          <p:cNvPr id="4" name="Picture 3" descr="table3541050200.png"/>
          <p:cNvPicPr>
            <a:picLocks noChangeAspect="1"/>
          </p:cNvPicPr>
          <p:nvPr/>
        </p:nvPicPr>
        <p:blipFill rotWithShape="1">
          <a:blip r:embed="rId2"/>
          <a:srcRect r="22264" b="20964"/>
          <a:stretch/>
        </p:blipFill>
        <p:spPr>
          <a:xfrm>
            <a:off x="2135551" y="1614729"/>
            <a:ext cx="4188769" cy="803007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D176071A-5471-463E-8F4F-B12F5AC27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1</a:t>
            </a:r>
            <a:r>
              <a:rPr dirty="0"/>
              <a:t>: </a:t>
            </a:r>
            <a:r>
              <a:rPr lang="en-US" dirty="0"/>
              <a:t>What led you to become an independent medical sales rep</a:t>
            </a:r>
            <a:r>
              <a:rPr dirty="0"/>
              <a:t>?</a:t>
            </a:r>
          </a:p>
        </p:txBody>
      </p:sp>
      <p:pic>
        <p:nvPicPr>
          <p:cNvPr id="4" name="Picture 3" descr="chart35403469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356428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C698C273-3EC0-4166-ABC5-6EB24FA98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Q1</a:t>
            </a:r>
            <a:r>
              <a:rPr lang="en-US" dirty="0"/>
              <a:t>0</a:t>
            </a:r>
            <a:r>
              <a:rPr dirty="0"/>
              <a:t>: Have you received  any Compliance Training ? (Stark, HIPPA, AKS )</a:t>
            </a:r>
          </a:p>
        </p:txBody>
      </p:sp>
      <p:pic>
        <p:nvPicPr>
          <p:cNvPr id="4" name="Picture 3" descr="chart35410544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7C14430A-261D-4A59-AE15-028D1CDCD6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Q1</a:t>
            </a:r>
            <a:r>
              <a:rPr lang="en-US" dirty="0"/>
              <a:t>0</a:t>
            </a:r>
            <a:r>
              <a:rPr dirty="0"/>
              <a:t>: Have you received  any Compliance Training ? (Stark, HIPPA, AKS )</a:t>
            </a:r>
          </a:p>
        </p:txBody>
      </p:sp>
      <p:pic>
        <p:nvPicPr>
          <p:cNvPr id="4" name="Picture 3" descr="table3541054420.png"/>
          <p:cNvPicPr>
            <a:picLocks noChangeAspect="1"/>
          </p:cNvPicPr>
          <p:nvPr/>
        </p:nvPicPr>
        <p:blipFill rotWithShape="1">
          <a:blip r:embed="rId2"/>
          <a:srcRect r="22982" b="24777"/>
          <a:stretch/>
        </p:blipFill>
        <p:spPr>
          <a:xfrm>
            <a:off x="2154924" y="1730966"/>
            <a:ext cx="4150023" cy="764262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516F6C32-67C5-4D8F-A194-6F00DF69D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Q1</a:t>
            </a:r>
            <a:r>
              <a:rPr lang="en-US" dirty="0"/>
              <a:t>1</a:t>
            </a:r>
            <a:r>
              <a:rPr dirty="0"/>
              <a:t>: Do you use a CRM to manage your prospects ?</a:t>
            </a:r>
          </a:p>
        </p:txBody>
      </p:sp>
      <p:pic>
        <p:nvPicPr>
          <p:cNvPr id="4" name="Picture 3" descr="chart350760516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1FA56641-805E-49F4-AF12-A0AC499C8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Q1</a:t>
            </a:r>
            <a:r>
              <a:rPr lang="en-US" dirty="0"/>
              <a:t>1</a:t>
            </a:r>
            <a:r>
              <a:rPr dirty="0"/>
              <a:t>: Do you use a CRM to manage your prospects ?</a:t>
            </a:r>
          </a:p>
        </p:txBody>
      </p:sp>
      <p:pic>
        <p:nvPicPr>
          <p:cNvPr id="4" name="Picture 3" descr="table3507605160.png"/>
          <p:cNvPicPr>
            <a:picLocks noChangeAspect="1"/>
          </p:cNvPicPr>
          <p:nvPr/>
        </p:nvPicPr>
        <p:blipFill rotWithShape="1">
          <a:blip r:embed="rId2"/>
          <a:srcRect r="21976" b="20964"/>
          <a:stretch/>
        </p:blipFill>
        <p:spPr>
          <a:xfrm>
            <a:off x="2126790" y="1699969"/>
            <a:ext cx="4204267" cy="803007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41B0E1F8-C766-464E-8F44-08411A940E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Q1</a:t>
            </a:r>
            <a:r>
              <a:rPr lang="en-US" dirty="0"/>
              <a:t>2</a:t>
            </a:r>
            <a:r>
              <a:rPr dirty="0"/>
              <a:t>: Do you listen to Sales Podcasts to learn about sales tips &amp; strategies ?</a:t>
            </a:r>
          </a:p>
        </p:txBody>
      </p:sp>
      <p:pic>
        <p:nvPicPr>
          <p:cNvPr id="4" name="Picture 3" descr="chart35076560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7EF64594-0A36-4E56-9D0F-52931A9CB0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Q1</a:t>
            </a:r>
            <a:r>
              <a:rPr lang="en-US" dirty="0"/>
              <a:t>2</a:t>
            </a:r>
            <a:r>
              <a:rPr dirty="0"/>
              <a:t>: Do you listen to Sales Podcasts to learn about sales tips &amp; strategies ?</a:t>
            </a:r>
          </a:p>
        </p:txBody>
      </p:sp>
      <p:pic>
        <p:nvPicPr>
          <p:cNvPr id="4" name="Picture 3" descr="table3507656080.png"/>
          <p:cNvPicPr>
            <a:picLocks noChangeAspect="1"/>
          </p:cNvPicPr>
          <p:nvPr/>
        </p:nvPicPr>
        <p:blipFill rotWithShape="1">
          <a:blip r:embed="rId2"/>
          <a:srcRect r="21113" b="22489"/>
          <a:stretch/>
        </p:blipFill>
        <p:spPr>
          <a:xfrm>
            <a:off x="2103542" y="1784241"/>
            <a:ext cx="4250762" cy="787509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D61B04AB-0E5C-4E6C-A3B3-C50A65839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Q1</a:t>
            </a:r>
            <a:r>
              <a:rPr lang="en-US" dirty="0"/>
              <a:t>3</a:t>
            </a:r>
            <a:r>
              <a:rPr dirty="0"/>
              <a:t>: What is your most valuable resource </a:t>
            </a:r>
            <a:r>
              <a:rPr lang="en-US" dirty="0"/>
              <a:t>for driving sales </a:t>
            </a:r>
            <a:r>
              <a:rPr dirty="0"/>
              <a:t>?</a:t>
            </a:r>
          </a:p>
        </p:txBody>
      </p:sp>
      <p:pic>
        <p:nvPicPr>
          <p:cNvPr id="4" name="Picture 3" descr="chart35406356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2446529A-9F8F-48D4-A384-80A476344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Q13: What is your most valuable resource for driving sales ?</a:t>
            </a:r>
            <a:endParaRPr dirty="0"/>
          </a:p>
        </p:txBody>
      </p:sp>
      <p:pic>
        <p:nvPicPr>
          <p:cNvPr id="4" name="Picture 3" descr="table3540635620.png"/>
          <p:cNvPicPr>
            <a:picLocks noChangeAspect="1"/>
          </p:cNvPicPr>
          <p:nvPr/>
        </p:nvPicPr>
        <p:blipFill rotWithShape="1">
          <a:blip r:embed="rId2"/>
          <a:srcRect r="19100" b="12649"/>
          <a:stretch/>
        </p:blipFill>
        <p:spPr>
          <a:xfrm>
            <a:off x="2050311" y="1498491"/>
            <a:ext cx="4359250" cy="1624417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E0F2033B-12B6-4458-820D-1BD9B1297F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14</a:t>
            </a:r>
            <a:r>
              <a:rPr dirty="0"/>
              <a:t>: What area would you most like to know more about ?</a:t>
            </a:r>
          </a:p>
        </p:txBody>
      </p:sp>
      <p:pic>
        <p:nvPicPr>
          <p:cNvPr id="4" name="Picture 3" descr="chart35408042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356428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5CFA9FC6-9274-4D13-A0C5-2AF6C76C39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14</a:t>
            </a:r>
            <a:r>
              <a:rPr dirty="0"/>
              <a:t>: What area would you most like to know more about ?</a:t>
            </a:r>
          </a:p>
        </p:txBody>
      </p:sp>
      <p:pic>
        <p:nvPicPr>
          <p:cNvPr id="4" name="Picture 3" descr="table3540804290.png"/>
          <p:cNvPicPr>
            <a:picLocks noChangeAspect="1"/>
          </p:cNvPicPr>
          <p:nvPr/>
        </p:nvPicPr>
        <p:blipFill rotWithShape="1">
          <a:blip r:embed="rId2"/>
          <a:srcRect r="6444" b="13778"/>
          <a:stretch/>
        </p:blipFill>
        <p:spPr>
          <a:xfrm>
            <a:off x="1708336" y="1498491"/>
            <a:ext cx="5041176" cy="1360946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EE987ECB-6C54-46C8-95E3-6E3D766E7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Q1: What led you to become an independent medical sales rep?</a:t>
            </a:r>
            <a:endParaRPr dirty="0"/>
          </a:p>
        </p:txBody>
      </p:sp>
      <p:pic>
        <p:nvPicPr>
          <p:cNvPr id="4" name="Picture 3" descr="table3540346930.png"/>
          <p:cNvPicPr>
            <a:picLocks noChangeAspect="1"/>
          </p:cNvPicPr>
          <p:nvPr/>
        </p:nvPicPr>
        <p:blipFill rotWithShape="1">
          <a:blip r:embed="rId2"/>
          <a:srcRect r="14354" b="16265"/>
          <a:stretch/>
        </p:blipFill>
        <p:spPr>
          <a:xfrm>
            <a:off x="1922449" y="1491247"/>
            <a:ext cx="4614973" cy="1321695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E33C2B84-CDFC-46C5-A8FF-A1EF235FAD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15</a:t>
            </a:r>
            <a:r>
              <a:rPr dirty="0"/>
              <a:t>: Which of these </a:t>
            </a:r>
            <a:r>
              <a:rPr lang="en-US" dirty="0"/>
              <a:t>areas do you find difficulty</a:t>
            </a:r>
            <a:r>
              <a:rPr dirty="0"/>
              <a:t> ?</a:t>
            </a:r>
          </a:p>
        </p:txBody>
      </p:sp>
      <p:pic>
        <p:nvPicPr>
          <p:cNvPr id="4" name="Picture 3" descr="chart35408401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4515F45B-EAC6-4937-8E82-5EB53408A8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Q15: Which of these areas do you find difficulty ?</a:t>
            </a:r>
            <a:endParaRPr dirty="0"/>
          </a:p>
        </p:txBody>
      </p:sp>
      <p:pic>
        <p:nvPicPr>
          <p:cNvPr id="4" name="Picture 3" descr="table3540840110.png"/>
          <p:cNvPicPr>
            <a:picLocks noChangeAspect="1"/>
          </p:cNvPicPr>
          <p:nvPr/>
        </p:nvPicPr>
        <p:blipFill rotWithShape="1">
          <a:blip r:embed="rId2"/>
          <a:srcRect r="11334" b="12232"/>
          <a:stretch/>
        </p:blipFill>
        <p:spPr>
          <a:xfrm>
            <a:off x="1841083" y="1498491"/>
            <a:ext cx="4777705" cy="1632167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9AE51E06-C74D-421A-AD7A-CC62F3770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16</a:t>
            </a:r>
            <a:r>
              <a:rPr dirty="0"/>
              <a:t>: What do you think is the biggest barrier to successful ?</a:t>
            </a:r>
          </a:p>
        </p:txBody>
      </p:sp>
      <p:pic>
        <p:nvPicPr>
          <p:cNvPr id="4" name="Picture 3" descr="chart35409030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B5829989-8619-40F6-862C-2CC0128ED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Q16: What do you think is the biggest barrier to successful ?</a:t>
            </a:r>
            <a:endParaRPr dirty="0"/>
          </a:p>
        </p:txBody>
      </p:sp>
      <p:pic>
        <p:nvPicPr>
          <p:cNvPr id="4" name="Picture 3" descr="table3540903090.png"/>
          <p:cNvPicPr>
            <a:picLocks noChangeAspect="1"/>
          </p:cNvPicPr>
          <p:nvPr/>
        </p:nvPicPr>
        <p:blipFill rotWithShape="1">
          <a:blip r:embed="rId2"/>
          <a:srcRect r="7020" b="12232"/>
          <a:stretch/>
        </p:blipFill>
        <p:spPr>
          <a:xfrm>
            <a:off x="1724846" y="1591480"/>
            <a:ext cx="5010179" cy="1632167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D85C2ED2-6AB1-4DBF-B3DD-6BE1FBD62F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17</a:t>
            </a:r>
            <a:r>
              <a:rPr dirty="0"/>
              <a:t>: Which of these do you know about or understand ?</a:t>
            </a:r>
          </a:p>
        </p:txBody>
      </p:sp>
      <p:pic>
        <p:nvPicPr>
          <p:cNvPr id="4" name="Picture 3" descr="chart35409393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27C48CD5-6F9F-43DE-9BAD-6EF044DAFB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17</a:t>
            </a:r>
            <a:r>
              <a:rPr dirty="0"/>
              <a:t>: Which of these do you know about or understand ?</a:t>
            </a:r>
          </a:p>
        </p:txBody>
      </p:sp>
      <p:pic>
        <p:nvPicPr>
          <p:cNvPr id="4" name="Picture 3" descr="table3540939390.png"/>
          <p:cNvPicPr>
            <a:picLocks noChangeAspect="1"/>
          </p:cNvPicPr>
          <p:nvPr/>
        </p:nvPicPr>
        <p:blipFill rotWithShape="1">
          <a:blip r:embed="rId2"/>
          <a:srcRect r="4575" b="11815"/>
          <a:stretch/>
        </p:blipFill>
        <p:spPr>
          <a:xfrm>
            <a:off x="1658978" y="1498491"/>
            <a:ext cx="5141915" cy="1639916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3ED8A834-CDEE-4BD7-ADC4-782F94847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18</a:t>
            </a:r>
            <a:r>
              <a:rPr dirty="0"/>
              <a:t>: What is the </a:t>
            </a:r>
            <a:r>
              <a:rPr lang="en-US" dirty="0"/>
              <a:t>highest pay </a:t>
            </a:r>
            <a:r>
              <a:rPr dirty="0"/>
              <a:t>you have made in a single month ?</a:t>
            </a:r>
          </a:p>
        </p:txBody>
      </p:sp>
      <p:pic>
        <p:nvPicPr>
          <p:cNvPr id="4" name="Picture 3" descr="chart35410331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719285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72260FD5-D89F-45F4-B981-2940F0BB1F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Q18: What is the highest pay you have made in a single month ?</a:t>
            </a:r>
            <a:endParaRPr dirty="0"/>
          </a:p>
        </p:txBody>
      </p:sp>
      <p:pic>
        <p:nvPicPr>
          <p:cNvPr id="4" name="Picture 3" descr="table3541033130.png"/>
          <p:cNvPicPr>
            <a:picLocks noChangeAspect="1"/>
          </p:cNvPicPr>
          <p:nvPr/>
        </p:nvPicPr>
        <p:blipFill rotWithShape="1">
          <a:blip r:embed="rId2"/>
          <a:srcRect r="12629" b="11454"/>
          <a:stretch/>
        </p:blipFill>
        <p:spPr>
          <a:xfrm>
            <a:off x="1875955" y="1506241"/>
            <a:ext cx="4707962" cy="1895638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A2877B83-F21F-4BD8-8E97-EA275EDF43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19</a:t>
            </a:r>
            <a:r>
              <a:rPr dirty="0"/>
              <a:t>: How confident are you in your future as a Medical Sales Rep ?</a:t>
            </a:r>
          </a:p>
        </p:txBody>
      </p:sp>
      <p:pic>
        <p:nvPicPr>
          <p:cNvPr id="4" name="Picture 3" descr="chart35410441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A3CB2A71-6DFD-41DD-B5B5-D5515F9ADB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77809C42-C8D7-40A5-92B5-51F0E5A461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19</a:t>
            </a:r>
            <a:r>
              <a:rPr dirty="0"/>
              <a:t>: How confident are you in your future as a Medical Sales Rep ?</a:t>
            </a:r>
          </a:p>
        </p:txBody>
      </p:sp>
      <p:pic>
        <p:nvPicPr>
          <p:cNvPr id="4" name="Picture 3" descr="table3541044120.png"/>
          <p:cNvPicPr>
            <a:picLocks noChangeAspect="1"/>
          </p:cNvPicPr>
          <p:nvPr/>
        </p:nvPicPr>
        <p:blipFill rotWithShape="1">
          <a:blip r:embed="rId3"/>
          <a:srcRect r="4718" b="12232"/>
          <a:stretch/>
        </p:blipFill>
        <p:spPr>
          <a:xfrm>
            <a:off x="1662853" y="1560484"/>
            <a:ext cx="5134166" cy="163216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2</a:t>
            </a:r>
            <a:r>
              <a:rPr dirty="0"/>
              <a:t>: Wh</a:t>
            </a:r>
            <a:r>
              <a:rPr lang="en-US" dirty="0"/>
              <a:t>ich ancillary sectors</a:t>
            </a:r>
            <a:r>
              <a:rPr dirty="0"/>
              <a:t> </a:t>
            </a:r>
            <a:r>
              <a:rPr lang="en-US" dirty="0"/>
              <a:t>are of</a:t>
            </a:r>
            <a:r>
              <a:rPr dirty="0"/>
              <a:t> most interest </a:t>
            </a:r>
            <a:r>
              <a:rPr lang="en-US" dirty="0"/>
              <a:t>to </a:t>
            </a:r>
            <a:r>
              <a:rPr dirty="0"/>
              <a:t>you ?</a:t>
            </a:r>
          </a:p>
        </p:txBody>
      </p:sp>
      <p:pic>
        <p:nvPicPr>
          <p:cNvPr id="4" name="Picture 3" descr="chart35403785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250D0C04-57F8-4B03-9CFB-2FA705091E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Q2: Which ancillary sectors are of most interest to you ?</a:t>
            </a:r>
            <a:endParaRPr dirty="0"/>
          </a:p>
        </p:txBody>
      </p:sp>
      <p:pic>
        <p:nvPicPr>
          <p:cNvPr id="4" name="Picture 3" descr="table3540378520.png"/>
          <p:cNvPicPr>
            <a:picLocks noChangeAspect="1"/>
          </p:cNvPicPr>
          <p:nvPr/>
        </p:nvPicPr>
        <p:blipFill rotWithShape="1">
          <a:blip r:embed="rId2"/>
          <a:srcRect r="6013" b="10982"/>
          <a:stretch/>
        </p:blipFill>
        <p:spPr>
          <a:xfrm>
            <a:off x="1697724" y="1498491"/>
            <a:ext cx="5064423" cy="1655414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7EBDAFAB-E4BC-4B7C-AE04-12B2F119D2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3</a:t>
            </a:r>
            <a:r>
              <a:rPr dirty="0"/>
              <a:t>: Wh</a:t>
            </a:r>
            <a:r>
              <a:rPr lang="en-US" dirty="0"/>
              <a:t>ich ancillary sectors</a:t>
            </a:r>
            <a:r>
              <a:rPr dirty="0"/>
              <a:t> have you had the most success ?</a:t>
            </a:r>
          </a:p>
        </p:txBody>
      </p:sp>
      <p:pic>
        <p:nvPicPr>
          <p:cNvPr id="4" name="Picture 3" descr="chart35403870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090834"/>
            <a:ext cx="5388428" cy="3719285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738A237C-9DA3-4B8B-B0D0-7B12B5306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Q3: Which ancillary sectors have you had the most success ?</a:t>
            </a:r>
            <a:endParaRPr dirty="0"/>
          </a:p>
        </p:txBody>
      </p:sp>
      <p:pic>
        <p:nvPicPr>
          <p:cNvPr id="4" name="Picture 3" descr="table3540387000.png"/>
          <p:cNvPicPr>
            <a:picLocks noChangeAspect="1"/>
          </p:cNvPicPr>
          <p:nvPr/>
        </p:nvPicPr>
        <p:blipFill rotWithShape="1">
          <a:blip r:embed="rId2"/>
          <a:srcRect r="7307" b="10730"/>
          <a:stretch/>
        </p:blipFill>
        <p:spPr>
          <a:xfrm>
            <a:off x="1732595" y="1498492"/>
            <a:ext cx="4994681" cy="1911136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423A4AD2-32A5-4843-8FA3-A29EAA9F94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4</a:t>
            </a:r>
            <a:r>
              <a:rPr dirty="0"/>
              <a:t>: Have you ever been concerned in not trusting your Vendors or Distributors ?</a:t>
            </a:r>
          </a:p>
        </p:txBody>
      </p:sp>
      <p:pic>
        <p:nvPicPr>
          <p:cNvPr id="4" name="Picture 3" descr="chart35407039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1F06E9AF-88AA-4437-B796-02C99F8354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</a:t>
            </a:r>
            <a:r>
              <a:rPr lang="en-US" dirty="0"/>
              <a:t>4</a:t>
            </a:r>
            <a:r>
              <a:rPr dirty="0"/>
              <a:t>: Have you ever been concerned in not trusting your Vendors or Distributors ?</a:t>
            </a:r>
          </a:p>
        </p:txBody>
      </p:sp>
      <p:pic>
        <p:nvPicPr>
          <p:cNvPr id="4" name="Picture 3" descr="table3540703900.png"/>
          <p:cNvPicPr>
            <a:picLocks noChangeAspect="1"/>
          </p:cNvPicPr>
          <p:nvPr/>
        </p:nvPicPr>
        <p:blipFill rotWithShape="1">
          <a:blip r:embed="rId2"/>
          <a:srcRect r="22120" b="17264"/>
          <a:stretch/>
        </p:blipFill>
        <p:spPr>
          <a:xfrm>
            <a:off x="2134539" y="1498491"/>
            <a:ext cx="4196518" cy="1073259"/>
          </a:xfrm>
          <a:prstGeom prst="rect">
            <a:avLst/>
          </a:prstGeom>
        </p:spPr>
      </p:pic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:a16="http://schemas.microsoft.com/office/drawing/2014/main" id="{ABBA9B84-5948-4FFF-8BBA-A9A888BE7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552" y="4385052"/>
            <a:ext cx="758448" cy="7584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320</TotalTime>
  <Words>533</Words>
  <Application>Microsoft Office PowerPoint</Application>
  <PresentationFormat>On-screen Show (16:9)</PresentationFormat>
  <Paragraphs>40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Helvetica Neue</vt:lpstr>
      <vt:lpstr>SM-template-20140529</vt:lpstr>
      <vt:lpstr>Data slides</vt:lpstr>
      <vt:lpstr>Response Summary</vt:lpstr>
      <vt:lpstr>PowerPoint Presentation</vt:lpstr>
      <vt:lpstr>Q1: What led you to become an independent medical sales rep?</vt:lpstr>
      <vt:lpstr>Q1: What led you to become an independent medical sales rep?</vt:lpstr>
      <vt:lpstr>Q2: Which ancillary sectors are of most interest to you ?</vt:lpstr>
      <vt:lpstr>Q2: Which ancillary sectors are of most interest to you ?</vt:lpstr>
      <vt:lpstr>Q3: Which ancillary sectors have you had the most success ?</vt:lpstr>
      <vt:lpstr>Q3: Which ancillary sectors have you had the most success ?</vt:lpstr>
      <vt:lpstr>Q4: Have you ever been concerned in not trusting your Vendors or Distributors ?</vt:lpstr>
      <vt:lpstr>Q4: Have you ever been concerned in not trusting your Vendors or Distributors ?</vt:lpstr>
      <vt:lpstr>Q5: Has a Vendor ever NOT paid you ?</vt:lpstr>
      <vt:lpstr>Q5: Has a Vendor ever NOT paid you ?</vt:lpstr>
      <vt:lpstr>Q6: Has a Distributor ever NOT paid you ?</vt:lpstr>
      <vt:lpstr>Q6: Has a Distributor ever NOT paid you ?</vt:lpstr>
      <vt:lpstr>Q7: Do you connect with your Prospects through Social Media ?</vt:lpstr>
      <vt:lpstr>Q7: Do you connect with your Prospects through Social Media ?</vt:lpstr>
      <vt:lpstr>Q8: How many face to face interactions with HCPs do you have per week ?</vt:lpstr>
      <vt:lpstr>Q8: How many face to face interactions with HCPs do you have per week ?</vt:lpstr>
      <vt:lpstr>Q9: Have you received any formal medical sales training ?</vt:lpstr>
      <vt:lpstr>Q9: Have you received any formal medical sales training ?</vt:lpstr>
      <vt:lpstr>Q10: Have you received  any Compliance Training ? (Stark, HIPPA, AKS )</vt:lpstr>
      <vt:lpstr>Q10: Have you received  any Compliance Training ? (Stark, HIPPA, AKS )</vt:lpstr>
      <vt:lpstr>Q11: Do you use a CRM to manage your prospects ?</vt:lpstr>
      <vt:lpstr>Q11: Do you use a CRM to manage your prospects ?</vt:lpstr>
      <vt:lpstr>Q12: Do you listen to Sales Podcasts to learn about sales tips &amp; strategies ?</vt:lpstr>
      <vt:lpstr>Q12: Do you listen to Sales Podcasts to learn about sales tips &amp; strategies ?</vt:lpstr>
      <vt:lpstr>Q13: What is your most valuable resource for driving sales ?</vt:lpstr>
      <vt:lpstr>Q13: What is your most valuable resource for driving sales ?</vt:lpstr>
      <vt:lpstr>Q14: What area would you most like to know more about ?</vt:lpstr>
      <vt:lpstr>Q14: What area would you most like to know more about ?</vt:lpstr>
      <vt:lpstr>Q15: Which of these areas do you find difficulty ?</vt:lpstr>
      <vt:lpstr>Q15: Which of these areas do you find difficulty ?</vt:lpstr>
      <vt:lpstr>Q16: What do you think is the biggest barrier to successful ?</vt:lpstr>
      <vt:lpstr>Q16: What do you think is the biggest barrier to successful ?</vt:lpstr>
      <vt:lpstr>Q17: Which of these do you know about or understand ?</vt:lpstr>
      <vt:lpstr>Q17: Which of these do you know about or understand ?</vt:lpstr>
      <vt:lpstr>Q18: What is the highest pay you have made in a single month ?</vt:lpstr>
      <vt:lpstr>Q18: What is the highest pay you have made in a single month ?</vt:lpstr>
      <vt:lpstr>Q19: How confident are you in your future as a Medical Sales Rep ?</vt:lpstr>
      <vt:lpstr>Q19: How confident are you in your future as a Medical Sales Rep ?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michael berg</cp:lastModifiedBy>
  <cp:revision>48</cp:revision>
  <dcterms:created xsi:type="dcterms:W3CDTF">2014-01-30T23:18:11Z</dcterms:created>
  <dcterms:modified xsi:type="dcterms:W3CDTF">2020-01-09T00:11:00Z</dcterms:modified>
</cp:coreProperties>
</file>